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6858000" cy="9903460" type="A4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3081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60476" y="1143000"/>
            <a:ext cx="2137048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376809" y="3737722"/>
            <a:ext cx="6104383" cy="1298482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405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376809" y="5149872"/>
            <a:ext cx="6104383" cy="1373311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18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376836" y="1375512"/>
            <a:ext cx="6104383" cy="7278236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376809" y="3737722"/>
            <a:ext cx="6104383" cy="1298482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405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76809" y="623849"/>
            <a:ext cx="6104383" cy="935773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1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76809" y="1871546"/>
            <a:ext cx="6104383" cy="7280193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76836" y="5500166"/>
            <a:ext cx="6104383" cy="90233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27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76833" y="6515285"/>
            <a:ext cx="6104383" cy="1556712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2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76809" y="623849"/>
            <a:ext cx="6104383" cy="935773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1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376836" y="1871546"/>
            <a:ext cx="2971824" cy="7278236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509368" y="1871546"/>
            <a:ext cx="2971824" cy="7278236"/>
          </a:xfrm>
        </p:spPr>
        <p:txBody>
          <a:bodyPr>
            <a:noAutofit/>
          </a:bodyPr>
          <a:lstStyle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76809" y="623849"/>
            <a:ext cx="6104383" cy="935773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1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76836" y="1871546"/>
            <a:ext cx="2971824" cy="550204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15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76833" y="2583547"/>
            <a:ext cx="2971800" cy="6573856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3507609" y="1871546"/>
            <a:ext cx="2971824" cy="55020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15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3507609" y="2583547"/>
            <a:ext cx="2971824" cy="6573856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1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376836" y="1871546"/>
            <a:ext cx="2971824" cy="7278236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3509395" y="1871546"/>
            <a:ext cx="2971824" cy="7278236"/>
          </a:xfrm>
        </p:spPr>
        <p:txBody>
          <a:bodyPr vert="horz" lIns="101600" tIns="0" rIns="82550" bIns="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5946263" y="1375512"/>
            <a:ext cx="534929" cy="7782091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376833" y="1375500"/>
            <a:ext cx="5528307" cy="7782091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376809" y="623849"/>
            <a:ext cx="6104383" cy="935773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376809" y="1871546"/>
            <a:ext cx="6104383" cy="7278236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494855" y="9169759"/>
            <a:ext cx="1518750" cy="457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2315250" y="9169759"/>
            <a:ext cx="2227500" cy="457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4843463" y="9169759"/>
            <a:ext cx="1518750" cy="457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1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387985" y="1462405"/>
          <a:ext cx="6082030" cy="8021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0270"/>
                <a:gridCol w="1007110"/>
                <a:gridCol w="632460"/>
                <a:gridCol w="1593850"/>
                <a:gridCol w="706120"/>
                <a:gridCol w="1252220"/>
              </a:tblGrid>
              <a:tr h="576580">
                <a:tc>
                  <a:txBody>
                    <a:bodyPr/>
                    <a:p>
                      <a:pPr algn="ctr" fontAlgn="auto">
                        <a:buNone/>
                      </a:pPr>
                      <a:r>
                        <a:rPr lang="zh-CN" altLang="en-US">
                          <a:latin typeface="思源黑体 CN Medium" panose="020B0600000000000000" charset="-122"/>
                          <a:ea typeface="思源黑体 CN Medium" panose="020B0600000000000000" charset="-122"/>
                        </a:rPr>
                        <a:t>企业名称</a:t>
                      </a: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</a:txBody>
                  <a:tcPr anchor="ctr" anchorCtr="0"/>
                </a:tc>
                <a:tc gridSpan="3">
                  <a:txBody>
                    <a:bodyPr/>
                    <a:p>
                      <a:pPr algn="ctr" fontAlgn="auto">
                        <a:buNone/>
                      </a:pPr>
                      <a:endParaRPr lang="en-US" altLang="zh-CN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</a:txBody>
                  <a:tcPr anchor="ctr" anchorCtr="0"/>
                </a:tc>
                <a:tc hMerge="1">
                  <a:tcPr anchor="ctr" anchorCtr="0"/>
                </a:tc>
                <a:tc hMerge="1">
                  <a:tcPr anchor="ctr" anchorCtr="0"/>
                </a:tc>
                <a:tc>
                  <a:txBody>
                    <a:bodyPr/>
                    <a:p>
                      <a:pPr algn="ctr" fontAlgn="auto">
                        <a:buNone/>
                      </a:pPr>
                      <a:r>
                        <a:rPr lang="zh-CN" altLang="en-US">
                          <a:latin typeface="思源黑体 CN Medium" panose="020B0600000000000000" charset="-122"/>
                          <a:ea typeface="思源黑体 CN Medium" panose="020B0600000000000000" charset="-122"/>
                        </a:rPr>
                        <a:t>品牌名</a:t>
                      </a: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 fontAlgn="auto">
                        <a:buNone/>
                      </a:pPr>
                      <a:endParaRPr lang="en-US" altLang="zh-CN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</a:txBody>
                  <a:tcPr anchor="ctr" anchorCtr="0"/>
                </a:tc>
              </a:tr>
              <a:tr h="5759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latin typeface="思源黑体 CN Medium" panose="020B0600000000000000" charset="-122"/>
                          <a:ea typeface="思源黑体 CN Medium" panose="020B0600000000000000" charset="-122"/>
                        </a:rPr>
                        <a:t>姓名</a:t>
                      </a: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latin typeface="思源黑体 CN Medium" panose="020B0600000000000000" charset="-122"/>
                          <a:ea typeface="思源黑体 CN Medium" panose="020B0600000000000000" charset="-122"/>
                        </a:rPr>
                        <a:t>电话</a:t>
                      </a: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latin typeface="思源黑体 CN Medium" panose="020B0600000000000000" charset="-122"/>
                          <a:ea typeface="思源黑体 CN Medium" panose="020B0600000000000000" charset="-122"/>
                        </a:rPr>
                        <a:t>职务</a:t>
                      </a: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</a:txBody>
                  <a:tcPr anchor="ctr" anchorCtr="0"/>
                </a:tc>
              </a:tr>
              <a:tr h="5765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latin typeface="思源黑体 CN Medium" panose="020B0600000000000000" charset="-122"/>
                          <a:ea typeface="思源黑体 CN Medium" panose="020B0600000000000000" charset="-122"/>
                        </a:rPr>
                        <a:t>姓名</a:t>
                      </a: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latin typeface="思源黑体 CN Medium" panose="020B0600000000000000" charset="-122"/>
                          <a:ea typeface="思源黑体 CN Medium" panose="020B0600000000000000" charset="-122"/>
                        </a:rPr>
                        <a:t>电话</a:t>
                      </a: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latin typeface="思源黑体 CN Medium" panose="020B0600000000000000" charset="-122"/>
                          <a:ea typeface="思源黑体 CN Medium" panose="020B0600000000000000" charset="-122"/>
                        </a:rPr>
                        <a:t>职务</a:t>
                      </a: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</a:txBody>
                  <a:tcPr anchor="ctr" anchorCtr="0"/>
                </a:tc>
              </a:tr>
              <a:tr h="6292215">
                <a:tc gridSpan="6"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  <a:p>
                      <a:pPr algn="ctr">
                        <a:buNone/>
                      </a:pPr>
                      <a:endParaRPr lang="zh-CN" altLang="en-US">
                        <a:latin typeface="思源黑体 CN Medium" panose="020B0600000000000000" charset="-122"/>
                        <a:ea typeface="思源黑体 CN Medium" panose="020B0600000000000000" charset="-122"/>
                      </a:endParaRPr>
                    </a:p>
                  </a:txBody>
                  <a:tcPr anchor="ctr" anchorCtr="0"/>
                </a:tc>
                <a:tc hMerge="1">
                  <a:tcPr anchor="ctr" anchorCtr="0"/>
                </a:tc>
                <a:tc hMerge="1">
                  <a:tcPr anchor="ctr" anchorCtr="0"/>
                </a:tc>
                <a:tc hMerge="1">
                  <a:tcPr anchor="ctr" anchorCtr="0"/>
                </a:tc>
                <a:tc hMerge="1">
                  <a:tcPr anchor="ctr" anchorCtr="0"/>
                </a:tc>
                <a:tc hMerge="1">
                  <a:tcPr anchor="ctr" anchorCtr="0"/>
                </a:tc>
              </a:tr>
            </a:tbl>
          </a:graphicData>
        </a:graphic>
      </p:graphicFrame>
      <p:sp>
        <p:nvSpPr>
          <p:cNvPr id="8" name="Title 6"/>
          <p:cNvSpPr txBox="1"/>
          <p:nvPr>
            <p:custDataLst>
              <p:tags r:id="rId2"/>
            </p:custDataLst>
          </p:nvPr>
        </p:nvSpPr>
        <p:spPr>
          <a:xfrm>
            <a:off x="1318895" y="616585"/>
            <a:ext cx="4952365" cy="472440"/>
          </a:xfrm>
          <a:prstGeom prst="rect">
            <a:avLst/>
          </a:prstGeom>
          <a:noFill/>
          <a:ln w="3175"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squar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ct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zh-CN" altLang="en-US" sz="2000" spc="350">
                <a:ln w="3175">
                  <a:noFill/>
                  <a:prstDash val="dash"/>
                </a:ln>
                <a:solidFill>
                  <a:schemeClr val="tx1"/>
                </a:solidFill>
                <a:uFillTx/>
                <a:latin typeface="思源黑体 CN Medium" panose="020B0600000000000000" charset="-122"/>
                <a:ea typeface="思源黑体 CN Medium" panose="020B0600000000000000" charset="-122"/>
                <a:cs typeface="微软雅黑" panose="020B0503020204020204" charset="-122"/>
                <a:sym typeface="+mn-ea"/>
              </a:rPr>
              <a:t>词语战略研习会申请表</a:t>
            </a:r>
            <a:endParaRPr lang="zh-CN" altLang="en-US" sz="2000" spc="350">
              <a:ln w="3175">
                <a:noFill/>
                <a:prstDash val="dash"/>
              </a:ln>
              <a:solidFill>
                <a:schemeClr val="tx1"/>
              </a:solidFill>
              <a:uFillTx/>
              <a:latin typeface="思源黑体 CN Medium" panose="020B0600000000000000" charset="-122"/>
              <a:ea typeface="思源黑体 CN Medium" panose="020B0600000000000000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444365" y="8540115"/>
            <a:ext cx="109537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>
              <a:buNone/>
            </a:pPr>
            <a:r>
              <a:rPr lang="zh-CN" altLang="en-US" sz="1400">
                <a:latin typeface="思源黑体 CN Medium" panose="020B0600000000000000" charset="-122"/>
                <a:ea typeface="思源黑体 CN Medium" panose="020B0600000000000000" charset="-122"/>
                <a:cs typeface="思源黑体 CN Medium" panose="020B0600000000000000" charset="-122"/>
                <a:sym typeface="+mn-ea"/>
              </a:rPr>
              <a:t>董事长签字</a:t>
            </a:r>
            <a:endParaRPr lang="zh-CN" altLang="en-US" sz="1400">
              <a:latin typeface="思源黑体 CN Medium" panose="020B0600000000000000" charset="-122"/>
              <a:ea typeface="思源黑体 CN Medium" panose="020B0600000000000000" charset="-122"/>
              <a:cs typeface="思源黑体 CN Medium" panose="020B0600000000000000" charset="-122"/>
              <a:sym typeface="+mn-ea"/>
            </a:endParaRPr>
          </a:p>
          <a:p>
            <a:pPr algn="just">
              <a:buNone/>
            </a:pPr>
            <a:endParaRPr lang="zh-CN" altLang="en-US" sz="1400">
              <a:latin typeface="思源黑体 CN Medium" panose="020B0600000000000000" charset="-122"/>
              <a:ea typeface="思源黑体 CN Medium" panose="020B0600000000000000" charset="-122"/>
              <a:cs typeface="思源黑体 CN Medium" panose="020B0600000000000000" charset="-122"/>
            </a:endParaRPr>
          </a:p>
          <a:p>
            <a:pPr algn="just">
              <a:buNone/>
            </a:pPr>
            <a:r>
              <a:rPr lang="zh-CN" altLang="en-US" sz="1400">
                <a:latin typeface="思源黑体 CN Medium" panose="020B0600000000000000" charset="-122"/>
                <a:ea typeface="思源黑体 CN Medium" panose="020B0600000000000000" charset="-122"/>
                <a:cs typeface="思源黑体 CN Medium" panose="020B0600000000000000" charset="-122"/>
              </a:rPr>
              <a:t>企 业 盖 章</a:t>
            </a:r>
            <a:endParaRPr lang="zh-CN" altLang="en-US" sz="1400">
              <a:latin typeface="思源黑体 CN Medium" panose="020B0600000000000000" charset="-122"/>
              <a:ea typeface="思源黑体 CN Medium" panose="020B0600000000000000" charset="-122"/>
              <a:cs typeface="思源黑体 CN Medium" panose="020B0600000000000000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72440" y="3408045"/>
            <a:ext cx="3286125" cy="37534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None/>
            </a:pPr>
            <a:r>
              <a:rPr lang="zh-CN" altLang="en-US" sz="140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对词语战略理论的理解和认识</a:t>
            </a:r>
            <a:endParaRPr lang="zh-CN" altLang="en-US" sz="1400">
              <a:latin typeface="思源黑体 CN Medium" panose="020B0600000000000000" charset="-122"/>
              <a:ea typeface="思源黑体 CN Medium" panose="020B0600000000000000" charset="-122"/>
            </a:endParaRPr>
          </a:p>
          <a:p>
            <a:pPr algn="l">
              <a:buNone/>
            </a:pPr>
            <a:endParaRPr lang="zh-CN" altLang="en-US" sz="1400">
              <a:latin typeface="思源黑体 CN Medium" panose="020B0600000000000000" charset="-122"/>
              <a:ea typeface="思源黑体 CN Medium" panose="020B0600000000000000" charset="-122"/>
            </a:endParaRPr>
          </a:p>
          <a:p>
            <a:pPr algn="l">
              <a:buNone/>
            </a:pPr>
            <a:endParaRPr lang="zh-CN" altLang="en-US" sz="1400">
              <a:latin typeface="思源黑体 CN Medium" panose="020B0600000000000000" charset="-122"/>
              <a:ea typeface="思源黑体 CN Medium" panose="020B0600000000000000" charset="-122"/>
            </a:endParaRPr>
          </a:p>
          <a:p>
            <a:pPr algn="l">
              <a:buNone/>
            </a:pPr>
            <a:endParaRPr lang="zh-CN" altLang="en-US" sz="1400">
              <a:latin typeface="思源黑体 CN Medium" panose="020B0600000000000000" charset="-122"/>
              <a:ea typeface="思源黑体 CN Medium" panose="020B0600000000000000" charset="-122"/>
            </a:endParaRPr>
          </a:p>
          <a:p>
            <a:pPr algn="l">
              <a:buNone/>
            </a:pPr>
            <a:endParaRPr lang="zh-CN" altLang="en-US" sz="1400">
              <a:latin typeface="思源黑体 CN Medium" panose="020B0600000000000000" charset="-122"/>
              <a:ea typeface="思源黑体 CN Medium" panose="020B0600000000000000" charset="-122"/>
            </a:endParaRPr>
          </a:p>
          <a:p>
            <a:pPr algn="l">
              <a:buNone/>
            </a:pPr>
            <a:endParaRPr lang="zh-CN" altLang="en-US" sz="1400">
              <a:latin typeface="思源黑体 CN Medium" panose="020B0600000000000000" charset="-122"/>
              <a:ea typeface="思源黑体 CN Medium" panose="020B0600000000000000" charset="-122"/>
            </a:endParaRPr>
          </a:p>
          <a:p>
            <a:pPr algn="l">
              <a:buNone/>
            </a:pPr>
            <a:endParaRPr lang="zh-CN" altLang="en-US" sz="1400">
              <a:latin typeface="思源黑体 CN Medium" panose="020B0600000000000000" charset="-122"/>
              <a:ea typeface="思源黑体 CN Medium" panose="020B0600000000000000" charset="-122"/>
              <a:sym typeface="+mn-ea"/>
            </a:endParaRPr>
          </a:p>
          <a:p>
            <a:pPr algn="l">
              <a:buNone/>
            </a:pPr>
            <a:endParaRPr lang="zh-CN" altLang="en-US" sz="1400">
              <a:latin typeface="思源黑体 CN Medium" panose="020B0600000000000000" charset="-122"/>
              <a:ea typeface="思源黑体 CN Medium" panose="020B0600000000000000" charset="-122"/>
              <a:sym typeface="+mn-ea"/>
            </a:endParaRPr>
          </a:p>
          <a:p>
            <a:pPr algn="l">
              <a:buNone/>
            </a:pPr>
            <a:r>
              <a:rPr lang="zh-CN" altLang="en-US" sz="140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公司目前经营状况及问题简述</a:t>
            </a:r>
            <a:endParaRPr lang="zh-CN" altLang="en-US" sz="1400">
              <a:latin typeface="思源黑体 CN Medium" panose="020B0600000000000000" charset="-122"/>
              <a:ea typeface="思源黑体 CN Medium" panose="020B0600000000000000" charset="-122"/>
            </a:endParaRPr>
          </a:p>
          <a:p>
            <a:pPr algn="l">
              <a:buNone/>
            </a:pPr>
            <a:endParaRPr lang="zh-CN" altLang="en-US" sz="1400">
              <a:latin typeface="思源黑体 CN Medium" panose="020B0600000000000000" charset="-122"/>
              <a:ea typeface="思源黑体 CN Medium" panose="020B0600000000000000" charset="-122"/>
            </a:endParaRPr>
          </a:p>
          <a:p>
            <a:pPr algn="l">
              <a:buNone/>
            </a:pPr>
            <a:endParaRPr lang="zh-CN" altLang="en-US" sz="1400">
              <a:latin typeface="思源黑体 CN Medium" panose="020B0600000000000000" charset="-122"/>
              <a:ea typeface="思源黑体 CN Medium" panose="020B0600000000000000" charset="-122"/>
            </a:endParaRPr>
          </a:p>
          <a:p>
            <a:pPr algn="l">
              <a:buNone/>
            </a:pPr>
            <a:endParaRPr lang="zh-CN" altLang="en-US" sz="1400">
              <a:latin typeface="思源黑体 CN Medium" panose="020B0600000000000000" charset="-122"/>
              <a:ea typeface="思源黑体 CN Medium" panose="020B0600000000000000" charset="-122"/>
            </a:endParaRPr>
          </a:p>
          <a:p>
            <a:pPr algn="l">
              <a:buNone/>
            </a:pPr>
            <a:endParaRPr lang="zh-CN" altLang="en-US" sz="1400">
              <a:latin typeface="思源黑体 CN Medium" panose="020B0600000000000000" charset="-122"/>
              <a:ea typeface="思源黑体 CN Medium" panose="020B0600000000000000" charset="-122"/>
            </a:endParaRPr>
          </a:p>
          <a:p>
            <a:pPr algn="l">
              <a:buNone/>
            </a:pPr>
            <a:endParaRPr lang="zh-CN" altLang="en-US" sz="1400">
              <a:latin typeface="思源黑体 CN Medium" panose="020B0600000000000000" charset="-122"/>
              <a:ea typeface="思源黑体 CN Medium" panose="020B0600000000000000" charset="-122"/>
            </a:endParaRPr>
          </a:p>
          <a:p>
            <a:pPr algn="l">
              <a:buNone/>
            </a:pPr>
            <a:endParaRPr lang="zh-CN" altLang="en-US" sz="1400">
              <a:latin typeface="思源黑体 CN Medium" panose="020B0600000000000000" charset="-122"/>
              <a:ea typeface="思源黑体 CN Medium" panose="020B0600000000000000" charset="-122"/>
              <a:sym typeface="+mn-ea"/>
            </a:endParaRPr>
          </a:p>
          <a:p>
            <a:pPr algn="l">
              <a:buNone/>
            </a:pPr>
            <a:endParaRPr lang="zh-CN" altLang="en-US" sz="1400">
              <a:latin typeface="思源黑体 CN Medium" panose="020B0600000000000000" charset="-122"/>
              <a:ea typeface="思源黑体 CN Medium" panose="020B0600000000000000" charset="-122"/>
              <a:sym typeface="+mn-ea"/>
            </a:endParaRPr>
          </a:p>
          <a:p>
            <a:pPr algn="l">
              <a:buNone/>
            </a:pPr>
            <a:r>
              <a:rPr lang="zh-CN" altLang="en-US" sz="140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通过</a:t>
            </a:r>
            <a:r>
              <a:rPr lang="zh-CN" altLang="en-US" sz="140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词语战略</a:t>
            </a:r>
            <a:r>
              <a:rPr lang="zh-CN" altLang="en-US" sz="1400">
                <a:latin typeface="思源黑体 CN Medium" panose="020B0600000000000000" charset="-122"/>
                <a:ea typeface="思源黑体 CN Medium" panose="020B0600000000000000" charset="-122"/>
                <a:sym typeface="+mn-ea"/>
              </a:rPr>
              <a:t>研习会希望解决什么问题</a:t>
            </a:r>
            <a:endParaRPr lang="zh-CN" altLang="en-US" sz="1400">
              <a:latin typeface="思源黑体 CN Medium" panose="020B0600000000000000" charset="-122"/>
              <a:ea typeface="思源黑体 CN Medium" panose="020B0600000000000000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extLst>
                                      <p:ext uri="{505F2C04-C923-438B-8C0F-E0CD2BADF298}">
                                        <wppc:dynamicDigit xmlns:wppc="http://www.wps.cn/officeDocument/PresentationCustomData" type="0">
                                          <p:anim to="" calcmode="lin" valueType="num">
                                            <p:cBhvr>
                                              <p:cTn id="7" dur="2000" fill="hold"/>
                                              <p:tgtEl>
                                                <p:spTgt spid="4"/>
                                              </p:tgtEl>
                                              <p:attrNameLst>
                                                <p:attrName>num.show</p:attrName>
                                              </p:attrNameLst>
                                            </p:cBhvr>
                                            <p:tavLst>
                                              <p:tav tm="0">
                                                <p:val>
                                                  <p:fltVal val="0"/>
                                                </p:val>
                                              </p:tav>
                                              <p:tav tm="100000">
                                                <p:val>
                                                  <p:strVal val="#ppt_v"/>
                                                </p:val>
                                              </p:tav>
                                            </p:tavLst>
                                          </p:anim>
                                        </wppc:dynamicDigit>
                                      </p:ext>
                                    </p:extLs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UNIT_TABLE_BEAUTIFY" val="smartTable{75003c07-b3b2-4244-a45d-57084893950a}"/>
</p:tagLst>
</file>

<file path=ppt/tags/tag63.xml><?xml version="1.0" encoding="utf-8"?>
<p:tagLst xmlns:p="http://schemas.openxmlformats.org/presentationml/2006/main">
  <p:tag name="KSO_WM_UNIT_PRESET_TEXT_INDEX" val="0"/>
  <p:tag name="KSO_WM_UNIT_PRESET_TEXT_LEN" val="0"/>
  <p:tag name="KSO_WM_UNIT_NOCLEAR" val="0"/>
  <p:tag name="KSO_WM_UNIT_VALUE" val="31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OneParaText2_5*f*1"/>
  <p:tag name="KSO_WM_TEMPLATE_CATEGORY" val="OneParaText"/>
  <p:tag name="KSO_WM_TEMPLATE_INDEX" val="2"/>
  <p:tag name="KSO_WM_UNIT_LAYERLEVEL" val="1"/>
  <p:tag name="KSO_WM_TAG_VERSION" val="1.0"/>
  <p:tag name="KSO_WM_BEAUTIFY_FLAG" val="#wm#"/>
  <p:tag name="KSO_WM_UNIT_TEXTBOXSTYLE_GUID" val="{d7908e9d-da7b-4911-ad45-b6c4f2e38c55}"/>
  <p:tag name="KSO_WM_UNIT_TEXTBOXSTYLE_INDEX" val="5"/>
  <p:tag name="KSO_WM_UNIT_TEXTBOXSTYLE_TYPE" val="OneParaTitle"/>
</p:tagLst>
</file>

<file path=ppt/tags/tag64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WPS 演示</Application>
  <PresentationFormat>宽屏</PresentationFormat>
  <Paragraphs>172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思源黑体 CN Medium</vt:lpstr>
      <vt:lpstr>Segoe UI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先知词语战略全案-王思翰</cp:lastModifiedBy>
  <cp:revision>29</cp:revision>
  <dcterms:created xsi:type="dcterms:W3CDTF">2019-06-19T02:08:00Z</dcterms:created>
  <dcterms:modified xsi:type="dcterms:W3CDTF">2020-03-03T10:24:39Z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2052-11.1.0.9440</vt:lpwstr>
  </property>
</Properties>
</file>